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Lst>
  <p:notesMasterIdLst>
    <p:notesMasterId r:id="rId12"/>
  </p:notesMasterIdLst>
  <p:sldIdLst>
    <p:sldId id="256" r:id="rId3"/>
    <p:sldId id="257" r:id="rId4"/>
    <p:sldId id="260" r:id="rId5"/>
    <p:sldId id="261" r:id="rId6"/>
    <p:sldId id="262" r:id="rId7"/>
    <p:sldId id="263" r:id="rId8"/>
    <p:sldId id="264" r:id="rId9"/>
    <p:sldId id="265" r:id="rId10"/>
    <p:sldId id="266" r:id="rId1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8" roundtripDataSignature="AMtx7mhvstAt4zQQX71grsjelXsnWNZPC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8" Type="http://customschemas.google.com/relationships/presentationmetadata" Target="metadata"/><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22" Type="http://schemas.openxmlformats.org/officeDocument/2006/relationships/tableStyles" Target="tableStyles.xml"/></Relationships>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1" name="Google Shape;1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 name="Google Shape;165;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166" name="Google Shape;166;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74ee33574a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5" name="Google Shape;195;g174ee33574a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196" name="Google Shape;196;g174ee33574a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96c7182ff2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g196c7182ff2_1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04" name="Google Shape;204;g196c7182ff2_1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74ee33574a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74ee33574a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3" name="Google Shape;213;g174ee33574a_0_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74ee33574a_0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0" name="Google Shape;220;g174ee33574a_0_2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21" name="Google Shape;221;g174ee33574a_0_2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98b55f5eb6_1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g198b55f5eb6_1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29" name="Google Shape;229;g198b55f5eb6_1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74ee33574a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7" name="Google Shape;237;g174ee33574a_0_6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38" name="Google Shape;238;g174ee33574a_0_6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74ee33574a_0_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5" name="Google Shape;245;g174ee33574a_0_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46" name="Google Shape;246;g174ee33574a_0_4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4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4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4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4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0"/>
        <p:cNvGrpSpPr/>
        <p:nvPr/>
      </p:nvGrpSpPr>
      <p:grpSpPr>
        <a:xfrm>
          <a:off x="0" y="0"/>
          <a:ext cx="0" cy="0"/>
          <a:chOff x="0" y="0"/>
          <a:chExt cx="0" cy="0"/>
        </a:xfrm>
      </p:grpSpPr>
      <p:sp>
        <p:nvSpPr>
          <p:cNvPr id="91" name="Google Shape;91;p2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93" name="Google Shape;93;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6"/>
        <p:cNvGrpSpPr/>
        <p:nvPr/>
      </p:nvGrpSpPr>
      <p:grpSpPr>
        <a:xfrm>
          <a:off x="0" y="0"/>
          <a:ext cx="0" cy="0"/>
          <a:chOff x="0" y="0"/>
          <a:chExt cx="0" cy="0"/>
        </a:xfrm>
      </p:grpSpPr>
      <p:sp>
        <p:nvSpPr>
          <p:cNvPr id="97" name="Google Shape;97;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9" name="Google Shape;99;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2"/>
        <p:cNvGrpSpPr/>
        <p:nvPr/>
      </p:nvGrpSpPr>
      <p:grpSpPr>
        <a:xfrm>
          <a:off x="0" y="0"/>
          <a:ext cx="0" cy="0"/>
          <a:chOff x="0" y="0"/>
          <a:chExt cx="0" cy="0"/>
        </a:xfrm>
      </p:grpSpPr>
      <p:sp>
        <p:nvSpPr>
          <p:cNvPr id="103" name="Google Shape;103;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5" name="Google Shape;105;p2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6" name="Google Shape;106;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9"/>
        <p:cNvGrpSpPr/>
        <p:nvPr/>
      </p:nvGrpSpPr>
      <p:grpSpPr>
        <a:xfrm>
          <a:off x="0" y="0"/>
          <a:ext cx="0" cy="0"/>
          <a:chOff x="0" y="0"/>
          <a:chExt cx="0" cy="0"/>
        </a:xfrm>
      </p:grpSpPr>
      <p:sp>
        <p:nvSpPr>
          <p:cNvPr id="110" name="Google Shape;110;p2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12" name="Google Shape;11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5"/>
        <p:cNvGrpSpPr/>
        <p:nvPr/>
      </p:nvGrpSpPr>
      <p:grpSpPr>
        <a:xfrm>
          <a:off x="0" y="0"/>
          <a:ext cx="0" cy="0"/>
          <a:chOff x="0" y="0"/>
          <a:chExt cx="0" cy="0"/>
        </a:xfrm>
      </p:grpSpPr>
      <p:sp>
        <p:nvSpPr>
          <p:cNvPr id="116" name="Google Shape;116;p2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2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18" name="Google Shape;118;p2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p2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0" name="Google Shape;120;p2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 name="Google Shape;121;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4"/>
        <p:cNvGrpSpPr/>
        <p:nvPr/>
      </p:nvGrpSpPr>
      <p:grpSpPr>
        <a:xfrm>
          <a:off x="0" y="0"/>
          <a:ext cx="0" cy="0"/>
          <a:chOff x="0" y="0"/>
          <a:chExt cx="0" cy="0"/>
        </a:xfrm>
      </p:grpSpPr>
      <p:sp>
        <p:nvSpPr>
          <p:cNvPr id="125" name="Google Shape;125;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3"/>
        <p:cNvGrpSpPr/>
        <p:nvPr/>
      </p:nvGrpSpPr>
      <p:grpSpPr>
        <a:xfrm>
          <a:off x="0" y="0"/>
          <a:ext cx="0" cy="0"/>
          <a:chOff x="0" y="0"/>
          <a:chExt cx="0" cy="0"/>
        </a:xfrm>
      </p:grpSpPr>
      <p:sp>
        <p:nvSpPr>
          <p:cNvPr id="134" name="Google Shape;134;p3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3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36" name="Google Shape;136;p3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37" name="Google Shape;137;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3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40"/>
        <p:cNvGrpSpPr/>
        <p:nvPr/>
      </p:nvGrpSpPr>
      <p:grpSpPr>
        <a:xfrm>
          <a:off x="0" y="0"/>
          <a:ext cx="0" cy="0"/>
          <a:chOff x="0" y="0"/>
          <a:chExt cx="0" cy="0"/>
        </a:xfrm>
      </p:grpSpPr>
      <p:sp>
        <p:nvSpPr>
          <p:cNvPr id="141" name="Google Shape;141;p3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32"/>
          <p:cNvSpPr>
            <a:spLocks noGrp="1"/>
          </p:cNvSpPr>
          <p:nvPr>
            <p:ph type="pic" idx="2"/>
          </p:nvPr>
        </p:nvSpPr>
        <p:spPr>
          <a:xfrm>
            <a:off x="5183188" y="987425"/>
            <a:ext cx="6172200" cy="4873625"/>
          </a:xfrm>
          <a:prstGeom prst="rect">
            <a:avLst/>
          </a:prstGeom>
          <a:noFill/>
          <a:ln>
            <a:noFill/>
          </a:ln>
        </p:spPr>
      </p:sp>
      <p:sp>
        <p:nvSpPr>
          <p:cNvPr id="143" name="Google Shape;143;p3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44" name="Google Shape;144;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 name="Google Shape;145;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7"/>
        <p:cNvGrpSpPr/>
        <p:nvPr/>
      </p:nvGrpSpPr>
      <p:grpSpPr>
        <a:xfrm>
          <a:off x="0" y="0"/>
          <a:ext cx="0" cy="0"/>
          <a:chOff x="0" y="0"/>
          <a:chExt cx="0" cy="0"/>
        </a:xfrm>
      </p:grpSpPr>
      <p:sp>
        <p:nvSpPr>
          <p:cNvPr id="148" name="Google Shape;148;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3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0" name="Google Shape;15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3"/>
        <p:cNvGrpSpPr/>
        <p:nvPr/>
      </p:nvGrpSpPr>
      <p:grpSpPr>
        <a:xfrm>
          <a:off x="0" y="0"/>
          <a:ext cx="0" cy="0"/>
          <a:chOff x="0" y="0"/>
          <a:chExt cx="0" cy="0"/>
        </a:xfrm>
      </p:grpSpPr>
      <p:sp>
        <p:nvSpPr>
          <p:cNvPr id="154" name="Google Shape;154;p3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3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 name="Google Shape;15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4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4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4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4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42"/>
          <p:cNvSpPr>
            <a:spLocks noGrp="1"/>
          </p:cNvSpPr>
          <p:nvPr>
            <p:ph type="pic" idx="2"/>
          </p:nvPr>
        </p:nvSpPr>
        <p:spPr>
          <a:xfrm>
            <a:off x="5183188" y="987425"/>
            <a:ext cx="6172200" cy="4873625"/>
          </a:xfrm>
          <a:prstGeom prst="rect">
            <a:avLst/>
          </a:prstGeom>
          <a:noFill/>
          <a:ln>
            <a:noFill/>
          </a:ln>
        </p:spPr>
      </p:sp>
      <p:sp>
        <p:nvSpPr>
          <p:cNvPr id="68" name="Google Shape;68;p4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000000"/>
            </a:gs>
            <a:gs pos="74000">
              <a:srgbClr val="3A3A3A"/>
            </a:gs>
            <a:gs pos="83000">
              <a:srgbClr val="3A3A3A"/>
            </a:gs>
            <a:gs pos="100000">
              <a:srgbClr val="3A3A3A"/>
            </a:gs>
          </a:gsLst>
          <a:lin ang="5400000" scaled="0"/>
        </a:gradFill>
        <a:effectLst/>
      </p:bgPr>
    </p:bg>
    <p:spTree>
      <p:nvGrpSpPr>
        <p:cNvPr id="1" name="Shape 84"/>
        <p:cNvGrpSpPr/>
        <p:nvPr/>
      </p:nvGrpSpPr>
      <p:grpSpPr>
        <a:xfrm>
          <a:off x="0" y="0"/>
          <a:ext cx="0" cy="0"/>
          <a:chOff x="0" y="0"/>
          <a:chExt cx="0" cy="0"/>
        </a:xfrm>
      </p:grpSpPr>
      <p:sp>
        <p:nvSpPr>
          <p:cNvPr id="85" name="Google Shape;85;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2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7" name="Google Shape;87;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8" name="Google Shape;88;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9" name="Google Shape;89;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hyperlink" Target="https://steghide.sourceforge.net/documentation.ph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hyperlink" Target="https://incoherency.co.uk/image-steganograph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2"/>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pic>
        <p:nvPicPr>
          <p:cNvPr id="168" name="Google Shape;168;p4"/>
          <p:cNvPicPr preferRelativeResize="0"/>
          <p:nvPr/>
        </p:nvPicPr>
        <p:blipFill rotWithShape="1">
          <a:blip r:embed="rId3">
            <a:alphaModFix/>
          </a:blip>
          <a:srcRect/>
          <a:stretch/>
        </p:blipFill>
        <p:spPr>
          <a:xfrm>
            <a:off x="10838330" y="5233940"/>
            <a:ext cx="1171968" cy="1365943"/>
          </a:xfrm>
          <a:prstGeom prst="rect">
            <a:avLst/>
          </a:prstGeom>
          <a:noFill/>
          <a:ln>
            <a:noFill/>
          </a:ln>
        </p:spPr>
      </p:pic>
      <p:sp>
        <p:nvSpPr>
          <p:cNvPr id="169" name="Google Shape;169;p4"/>
          <p:cNvSpPr txBox="1"/>
          <p:nvPr/>
        </p:nvSpPr>
        <p:spPr>
          <a:xfrm>
            <a:off x="0" y="262715"/>
            <a:ext cx="12192000" cy="708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GB" sz="4000" b="0" i="0" u="none" strike="noStrike" cap="none">
                <a:solidFill>
                  <a:srgbClr val="FFFFFF"/>
                </a:solidFill>
                <a:latin typeface="Comic Sans MS"/>
                <a:ea typeface="Comic Sans MS"/>
                <a:cs typeface="Comic Sans MS"/>
                <a:sym typeface="Comic Sans MS"/>
              </a:rPr>
              <a:t>Disclaimer</a:t>
            </a:r>
            <a:endParaRPr sz="1400" b="0" i="0" u="none" strike="noStrike" cap="none">
              <a:solidFill>
                <a:srgbClr val="000000"/>
              </a:solidFill>
              <a:latin typeface="Arial"/>
              <a:ea typeface="Arial"/>
              <a:cs typeface="Arial"/>
              <a:sym typeface="Arial"/>
            </a:endParaRPr>
          </a:p>
        </p:txBody>
      </p:sp>
      <p:pic>
        <p:nvPicPr>
          <p:cNvPr id="170" name="Google Shape;170;p4"/>
          <p:cNvPicPr preferRelativeResize="0"/>
          <p:nvPr/>
        </p:nvPicPr>
        <p:blipFill rotWithShape="1">
          <a:blip r:embed="rId4">
            <a:alphaModFix/>
          </a:blip>
          <a:srcRect/>
          <a:stretch/>
        </p:blipFill>
        <p:spPr>
          <a:xfrm>
            <a:off x="4269205" y="1233316"/>
            <a:ext cx="3653588" cy="3653588"/>
          </a:xfrm>
          <a:prstGeom prst="rect">
            <a:avLst/>
          </a:prstGeom>
          <a:noFill/>
          <a:ln>
            <a:noFill/>
          </a:ln>
        </p:spPr>
      </p:pic>
      <p:sp>
        <p:nvSpPr>
          <p:cNvPr id="171" name="Google Shape;171;p4"/>
          <p:cNvSpPr txBox="1"/>
          <p:nvPr/>
        </p:nvSpPr>
        <p:spPr>
          <a:xfrm>
            <a:off x="3047999" y="5233940"/>
            <a:ext cx="6320700" cy="831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b="0" i="0" u="none" strike="noStrike" cap="none">
                <a:solidFill>
                  <a:srgbClr val="FFFFFF"/>
                </a:solidFill>
                <a:latin typeface="Comic Sans MS"/>
                <a:ea typeface="Comic Sans MS"/>
                <a:cs typeface="Comic Sans MS"/>
                <a:sym typeface="Comic Sans MS"/>
              </a:rPr>
              <a:t>Don’t do illegal shit</a:t>
            </a:r>
            <a:endParaRPr sz="1400" b="0" i="0" u="none" strike="noStrike" cap="none">
              <a:solidFill>
                <a:srgbClr val="000000"/>
              </a:solidFill>
              <a:latin typeface="Arial"/>
              <a:ea typeface="Arial"/>
              <a:cs typeface="Arial"/>
              <a:sym typeface="Arial"/>
            </a:endParaRPr>
          </a:p>
        </p:txBody>
      </p:sp>
      <p:pic>
        <p:nvPicPr>
          <p:cNvPr id="172" name="Google Shape;172;p4"/>
          <p:cNvPicPr preferRelativeResize="0"/>
          <p:nvPr/>
        </p:nvPicPr>
        <p:blipFill rotWithShape="1">
          <a:blip r:embed="rId5">
            <a:alphaModFix/>
          </a:blip>
          <a:srcRect l="12814" r="24058"/>
          <a:stretch/>
        </p:blipFill>
        <p:spPr>
          <a:xfrm>
            <a:off x="413925" y="1159825"/>
            <a:ext cx="3269698" cy="3885024"/>
          </a:xfrm>
          <a:prstGeom prst="rect">
            <a:avLst/>
          </a:prstGeom>
          <a:noFill/>
          <a:ln>
            <a:noFill/>
          </a:ln>
        </p:spPr>
      </p:pic>
      <p:pic>
        <p:nvPicPr>
          <p:cNvPr id="173" name="Google Shape;173;p4"/>
          <p:cNvPicPr preferRelativeResize="0"/>
          <p:nvPr/>
        </p:nvPicPr>
        <p:blipFill rotWithShape="1">
          <a:blip r:embed="rId6">
            <a:alphaModFix/>
          </a:blip>
          <a:srcRect l="14408" r="14398"/>
          <a:stretch/>
        </p:blipFill>
        <p:spPr>
          <a:xfrm>
            <a:off x="8508375" y="1705813"/>
            <a:ext cx="2980401" cy="2793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g174ee33574a_0_74"/>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199" name="Google Shape;199;g174ee33574a_0_74"/>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a:solidFill>
                  <a:srgbClr val="FFFFFF"/>
                </a:solidFill>
                <a:latin typeface="Comic Sans MS"/>
                <a:ea typeface="Comic Sans MS"/>
                <a:cs typeface="Comic Sans MS"/>
                <a:sym typeface="Comic Sans MS"/>
              </a:rPr>
              <a:t>Overview</a:t>
            </a:r>
            <a:endParaRPr sz="4800" b="0" i="0" u="none" strike="noStrike" cap="none">
              <a:solidFill>
                <a:srgbClr val="FFFFFF"/>
              </a:solidFill>
              <a:latin typeface="Comic Sans MS"/>
              <a:ea typeface="Comic Sans MS"/>
              <a:cs typeface="Comic Sans MS"/>
              <a:sym typeface="Comic Sans MS"/>
            </a:endParaRPr>
          </a:p>
        </p:txBody>
      </p:sp>
      <p:sp>
        <p:nvSpPr>
          <p:cNvPr id="200" name="Google Shape;200;g174ee33574a_0_74"/>
          <p:cNvSpPr txBox="1"/>
          <p:nvPr/>
        </p:nvSpPr>
        <p:spPr>
          <a:xfrm>
            <a:off x="1536600" y="1690750"/>
            <a:ext cx="9118800" cy="3109200"/>
          </a:xfrm>
          <a:prstGeom prst="rect">
            <a:avLst/>
          </a:prstGeom>
          <a:noFill/>
          <a:ln>
            <a:noFill/>
          </a:ln>
        </p:spPr>
        <p:txBody>
          <a:bodyPr spcFirstLastPara="1" wrap="square" lIns="91425" tIns="91425" rIns="91425" bIns="91425" anchor="t" anchorCtr="0">
            <a:spAutoFit/>
          </a:bodyPr>
          <a:lstStyle/>
          <a:p>
            <a:pPr marL="457200" marR="0" lvl="0" indent="-406400" algn="l" rtl="0">
              <a:lnSpc>
                <a:spcPct val="100000"/>
              </a:lnSpc>
              <a:spcBef>
                <a:spcPts val="0"/>
              </a:spcBef>
              <a:spcAft>
                <a:spcPts val="0"/>
              </a:spcAft>
              <a:buClr>
                <a:schemeClr val="lt1"/>
              </a:buClr>
              <a:buSzPts val="2800"/>
              <a:buFont typeface="Calibri"/>
              <a:buChar char="●"/>
            </a:pPr>
            <a:r>
              <a:rPr lang="en-GB" sz="2800">
                <a:solidFill>
                  <a:schemeClr val="lt1"/>
                </a:solidFill>
                <a:latin typeface="Calibri"/>
                <a:ea typeface="Calibri"/>
                <a:cs typeface="Calibri"/>
                <a:sym typeface="Calibri"/>
              </a:rPr>
              <a:t>What is Steganography</a:t>
            </a:r>
            <a:endParaRPr sz="2800">
              <a:solidFill>
                <a:schemeClr val="lt1"/>
              </a:solidFill>
              <a:latin typeface="Calibri"/>
              <a:ea typeface="Calibri"/>
              <a:cs typeface="Calibri"/>
              <a:sym typeface="Calibri"/>
            </a:endParaRPr>
          </a:p>
          <a:p>
            <a:pPr marL="457200" marR="0" lvl="0" indent="-406400" algn="l" rtl="0">
              <a:lnSpc>
                <a:spcPct val="100000"/>
              </a:lnSpc>
              <a:spcBef>
                <a:spcPts val="0"/>
              </a:spcBef>
              <a:spcAft>
                <a:spcPts val="0"/>
              </a:spcAft>
              <a:buClr>
                <a:schemeClr val="lt1"/>
              </a:buClr>
              <a:buSzPts val="2800"/>
              <a:buFont typeface="Calibri"/>
              <a:buChar char="●"/>
            </a:pPr>
            <a:r>
              <a:rPr lang="en-GB" sz="2800">
                <a:solidFill>
                  <a:schemeClr val="lt1"/>
                </a:solidFill>
                <a:latin typeface="Calibri"/>
                <a:ea typeface="Calibri"/>
                <a:cs typeface="Calibri"/>
                <a:sym typeface="Calibri"/>
              </a:rPr>
              <a:t>Examples </a:t>
            </a:r>
            <a:endParaRPr sz="2800">
              <a:solidFill>
                <a:schemeClr val="lt1"/>
              </a:solidFill>
              <a:latin typeface="Calibri"/>
              <a:ea typeface="Calibri"/>
              <a:cs typeface="Calibri"/>
              <a:sym typeface="Calibri"/>
            </a:endParaRPr>
          </a:p>
          <a:p>
            <a:pPr marL="457200" marR="0" lvl="0" indent="-406400" algn="l" rtl="0">
              <a:lnSpc>
                <a:spcPct val="100000"/>
              </a:lnSpc>
              <a:spcBef>
                <a:spcPts val="0"/>
              </a:spcBef>
              <a:spcAft>
                <a:spcPts val="0"/>
              </a:spcAft>
              <a:buClr>
                <a:schemeClr val="lt1"/>
              </a:buClr>
              <a:buSzPts val="2800"/>
              <a:buFont typeface="Calibri"/>
              <a:buChar char="●"/>
            </a:pPr>
            <a:r>
              <a:rPr lang="en-GB" sz="2800">
                <a:solidFill>
                  <a:schemeClr val="lt1"/>
                </a:solidFill>
                <a:latin typeface="Calibri"/>
                <a:ea typeface="Calibri"/>
                <a:cs typeface="Calibri"/>
                <a:sym typeface="Calibri"/>
              </a:rPr>
              <a:t>Tools</a:t>
            </a:r>
            <a:endParaRPr sz="2800">
              <a:solidFill>
                <a:schemeClr val="lt1"/>
              </a:solidFill>
              <a:latin typeface="Calibri"/>
              <a:ea typeface="Calibri"/>
              <a:cs typeface="Calibri"/>
              <a:sym typeface="Calibri"/>
            </a:endParaRPr>
          </a:p>
          <a:p>
            <a:pPr marL="457200" marR="0" lvl="0" indent="-406400" algn="l" rtl="0">
              <a:lnSpc>
                <a:spcPct val="100000"/>
              </a:lnSpc>
              <a:spcBef>
                <a:spcPts val="0"/>
              </a:spcBef>
              <a:spcAft>
                <a:spcPts val="0"/>
              </a:spcAft>
              <a:buClr>
                <a:schemeClr val="lt1"/>
              </a:buClr>
              <a:buSzPts val="2800"/>
              <a:buFont typeface="Calibri"/>
              <a:buChar char="●"/>
            </a:pPr>
            <a:r>
              <a:rPr lang="en-GB" sz="2800">
                <a:solidFill>
                  <a:schemeClr val="lt1"/>
                </a:solidFill>
                <a:latin typeface="Calibri"/>
                <a:ea typeface="Calibri"/>
                <a:cs typeface="Calibri"/>
                <a:sym typeface="Calibri"/>
              </a:rPr>
              <a:t>Least significant bit </a:t>
            </a:r>
            <a:endParaRPr sz="2800">
              <a:solidFill>
                <a:schemeClr val="lt1"/>
              </a:solidFill>
              <a:latin typeface="Calibri"/>
              <a:ea typeface="Calibri"/>
              <a:cs typeface="Calibri"/>
              <a:sym typeface="Calibri"/>
            </a:endParaRPr>
          </a:p>
          <a:p>
            <a:pPr marL="457200" marR="0" lvl="0" indent="-406400" algn="l" rtl="0">
              <a:lnSpc>
                <a:spcPct val="100000"/>
              </a:lnSpc>
              <a:spcBef>
                <a:spcPts val="0"/>
              </a:spcBef>
              <a:spcAft>
                <a:spcPts val="0"/>
              </a:spcAft>
              <a:buClr>
                <a:schemeClr val="lt1"/>
              </a:buClr>
              <a:buSzPts val="2800"/>
              <a:buFont typeface="Calibri"/>
              <a:buChar char="●"/>
            </a:pPr>
            <a:r>
              <a:rPr lang="en-GB" sz="2800">
                <a:solidFill>
                  <a:schemeClr val="lt1"/>
                </a:solidFill>
                <a:latin typeface="Calibri"/>
                <a:ea typeface="Calibri"/>
                <a:cs typeface="Calibri"/>
                <a:sym typeface="Calibri"/>
              </a:rPr>
              <a:t>Spectrographs </a:t>
            </a:r>
            <a:endParaRPr sz="2800">
              <a:solidFill>
                <a:schemeClr val="lt1"/>
              </a:solidFill>
              <a:latin typeface="Calibri"/>
              <a:ea typeface="Calibri"/>
              <a:cs typeface="Calibri"/>
              <a:sym typeface="Calibri"/>
            </a:endParaRPr>
          </a:p>
          <a:p>
            <a:pPr marL="457200" marR="0" lvl="0" indent="-406400" algn="l" rtl="0">
              <a:lnSpc>
                <a:spcPct val="100000"/>
              </a:lnSpc>
              <a:spcBef>
                <a:spcPts val="0"/>
              </a:spcBef>
              <a:spcAft>
                <a:spcPts val="0"/>
              </a:spcAft>
              <a:buClr>
                <a:schemeClr val="lt1"/>
              </a:buClr>
              <a:buSzPts val="2800"/>
              <a:buFont typeface="Calibri"/>
              <a:buChar char="●"/>
            </a:pPr>
            <a:r>
              <a:rPr lang="en-GB" sz="2800">
                <a:solidFill>
                  <a:schemeClr val="lt1"/>
                </a:solidFill>
                <a:latin typeface="Calibri"/>
                <a:ea typeface="Calibri"/>
                <a:cs typeface="Calibri"/>
                <a:sym typeface="Calibri"/>
              </a:rPr>
              <a:t>Challenges </a:t>
            </a:r>
            <a:endParaRPr sz="28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206" name="Google Shape;206;g196c7182ff2_1_0"/>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07" name="Google Shape;207;g196c7182ff2_1_0"/>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a:solidFill>
                  <a:srgbClr val="FFFFFF"/>
                </a:solidFill>
                <a:latin typeface="Comic Sans MS"/>
                <a:ea typeface="Comic Sans MS"/>
                <a:cs typeface="Comic Sans MS"/>
                <a:sym typeface="Comic Sans MS"/>
              </a:rPr>
              <a:t>What is Steganography? </a:t>
            </a:r>
            <a:endParaRPr sz="4800" b="0" i="0" u="none" strike="noStrike" cap="none">
              <a:solidFill>
                <a:srgbClr val="FFFFFF"/>
              </a:solidFill>
              <a:latin typeface="Comic Sans MS"/>
              <a:ea typeface="Comic Sans MS"/>
              <a:cs typeface="Comic Sans MS"/>
              <a:sym typeface="Comic Sans MS"/>
            </a:endParaRPr>
          </a:p>
        </p:txBody>
      </p:sp>
      <p:sp>
        <p:nvSpPr>
          <p:cNvPr id="208" name="Google Shape;208;g196c7182ff2_1_0"/>
          <p:cNvSpPr txBox="1"/>
          <p:nvPr/>
        </p:nvSpPr>
        <p:spPr>
          <a:xfrm>
            <a:off x="1536600" y="1690750"/>
            <a:ext cx="9118800" cy="323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Practise of concealing or hiding data in readily available mediums - such as an image or video.</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The word steganography comes from the ancient greek steganos (concealed) and graphia(writing) </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p:txBody>
      </p:sp>
      <p:pic>
        <p:nvPicPr>
          <p:cNvPr id="209" name="Google Shape;209;g196c7182ff2_1_0"/>
          <p:cNvPicPr preferRelativeResize="0"/>
          <p:nvPr/>
        </p:nvPicPr>
        <p:blipFill>
          <a:blip r:embed="rId4">
            <a:alphaModFix/>
          </a:blip>
          <a:stretch>
            <a:fillRect/>
          </a:stretch>
        </p:blipFill>
        <p:spPr>
          <a:xfrm>
            <a:off x="2244425" y="3495475"/>
            <a:ext cx="5170525" cy="31044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74ee33574a_0_2"/>
          <p:cNvSpPr txBox="1">
            <a:spLocks noGrp="1"/>
          </p:cNvSpPr>
          <p:nvPr>
            <p:ph type="subTitle" idx="1"/>
          </p:nvPr>
        </p:nvSpPr>
        <p:spPr>
          <a:xfrm>
            <a:off x="1524000" y="1504628"/>
            <a:ext cx="9144000" cy="5056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GB">
                <a:solidFill>
                  <a:schemeClr val="lt1"/>
                </a:solidFill>
              </a:rPr>
              <a:t>Demaratus warned the spartans of an invasion from Xerxes by hiding a message underneath the wax of a greek writing tablet</a:t>
            </a:r>
            <a:endParaRPr>
              <a:solidFill>
                <a:schemeClr val="lt1"/>
              </a:solidFill>
            </a:endParaRPr>
          </a:p>
          <a:p>
            <a:pPr marL="0" lvl="0" indent="0" algn="l" rtl="0">
              <a:spcBef>
                <a:spcPts val="1000"/>
              </a:spcBef>
              <a:spcAft>
                <a:spcPts val="0"/>
              </a:spcAft>
              <a:buNone/>
            </a:pPr>
            <a:r>
              <a:rPr lang="en-GB" sz="2200">
                <a:solidFill>
                  <a:schemeClr val="lt1"/>
                </a:solidFill>
                <a:latin typeface="Arial"/>
                <a:ea typeface="Arial"/>
                <a:cs typeface="Arial"/>
                <a:sym typeface="Arial"/>
              </a:rPr>
              <a:t>Johannes Trithemius in his famous book </a:t>
            </a:r>
            <a:r>
              <a:rPr lang="en-GB" sz="2200" i="1">
                <a:solidFill>
                  <a:schemeClr val="lt1"/>
                </a:solidFill>
                <a:latin typeface="Arial"/>
                <a:ea typeface="Arial"/>
                <a:cs typeface="Arial"/>
                <a:sym typeface="Arial"/>
              </a:rPr>
              <a:t>Steganographia </a:t>
            </a:r>
            <a:r>
              <a:rPr lang="en-GB" sz="2200">
                <a:solidFill>
                  <a:schemeClr val="lt1"/>
                </a:solidFill>
                <a:latin typeface="Arial"/>
                <a:ea typeface="Arial"/>
                <a:cs typeface="Arial"/>
                <a:sym typeface="Arial"/>
              </a:rPr>
              <a:t>hid an entire book on steganography inside a book about magic using steganography </a:t>
            </a:r>
            <a:endParaRPr sz="3500">
              <a:solidFill>
                <a:schemeClr val="lt1"/>
              </a:solidFill>
            </a:endParaRPr>
          </a:p>
          <a:p>
            <a:pPr marL="0" lvl="0" indent="0" algn="l" rtl="0">
              <a:spcBef>
                <a:spcPts val="1000"/>
              </a:spcBef>
              <a:spcAft>
                <a:spcPts val="0"/>
              </a:spcAft>
              <a:buNone/>
            </a:pPr>
            <a:r>
              <a:rPr lang="en-GB">
                <a:solidFill>
                  <a:schemeClr val="lt1"/>
                </a:solidFill>
              </a:rPr>
              <a:t>Microdots where microfilm chips created by the Nazis that were the size of periods on a type writer but once magnified could have pages of data and images. </a:t>
            </a:r>
            <a:endParaRPr>
              <a:solidFill>
                <a:schemeClr val="lt1"/>
              </a:solidFill>
            </a:endParaRPr>
          </a:p>
          <a:p>
            <a:pPr marL="0" lvl="0" indent="0" algn="l" rtl="0">
              <a:spcBef>
                <a:spcPts val="1000"/>
              </a:spcBef>
              <a:spcAft>
                <a:spcPts val="0"/>
              </a:spcAft>
              <a:buNone/>
            </a:pPr>
            <a:r>
              <a:rPr lang="en-GB">
                <a:solidFill>
                  <a:schemeClr val="lt1"/>
                </a:solidFill>
              </a:rPr>
              <a:t>The underground railway would create quilts with hidden messages telling slaves where to go to escape slave states </a:t>
            </a:r>
            <a:endParaRPr>
              <a:solidFill>
                <a:schemeClr val="lt1"/>
              </a:solidFill>
            </a:endParaRPr>
          </a:p>
          <a:p>
            <a:pPr marL="0" lvl="0" indent="0" algn="l" rtl="0">
              <a:spcBef>
                <a:spcPts val="1000"/>
              </a:spcBef>
              <a:spcAft>
                <a:spcPts val="0"/>
              </a:spcAft>
              <a:buNone/>
            </a:pPr>
            <a:r>
              <a:rPr lang="en-GB">
                <a:solidFill>
                  <a:schemeClr val="lt1"/>
                </a:solidFill>
              </a:rPr>
              <a:t>“Subliminal messaging” was tested by the CIA in the 70s and consisted of secret messages hidden in films shown in cinemas which had advertisements like (go to the snackbar) </a:t>
            </a:r>
            <a:endParaRPr>
              <a:solidFill>
                <a:schemeClr val="lt1"/>
              </a:solidFill>
            </a:endParaRPr>
          </a:p>
          <a:p>
            <a:pPr marL="0" lvl="0" indent="0" algn="l" rtl="0">
              <a:spcBef>
                <a:spcPts val="1000"/>
              </a:spcBef>
              <a:spcAft>
                <a:spcPts val="0"/>
              </a:spcAft>
              <a:buNone/>
            </a:pPr>
            <a:endParaRPr>
              <a:solidFill>
                <a:srgbClr val="FFFFFF"/>
              </a:solidFill>
            </a:endParaRPr>
          </a:p>
        </p:txBody>
      </p:sp>
      <p:sp>
        <p:nvSpPr>
          <p:cNvPr id="216" name="Google Shape;216;g174ee33574a_0_2"/>
          <p:cNvSpPr txBox="1"/>
          <p:nvPr/>
        </p:nvSpPr>
        <p:spPr>
          <a:xfrm>
            <a:off x="387925" y="443350"/>
            <a:ext cx="112941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4800">
                <a:solidFill>
                  <a:schemeClr val="lt1"/>
                </a:solidFill>
                <a:latin typeface="Comic Sans MS"/>
                <a:ea typeface="Comic Sans MS"/>
                <a:cs typeface="Comic Sans MS"/>
                <a:sym typeface="Comic Sans MS"/>
              </a:rPr>
              <a:t>Interesting Historical Examples</a:t>
            </a:r>
            <a:endParaRPr sz="4800">
              <a:solidFill>
                <a:schemeClr val="lt1"/>
              </a:solidFill>
              <a:latin typeface="Comic Sans MS"/>
              <a:ea typeface="Comic Sans MS"/>
              <a:cs typeface="Comic Sans MS"/>
              <a:sym typeface="Comic Sans MS"/>
            </a:endParaRPr>
          </a:p>
        </p:txBody>
      </p:sp>
      <p:pic>
        <p:nvPicPr>
          <p:cNvPr id="217" name="Google Shape;217;g174ee33574a_0_2"/>
          <p:cNvPicPr preferRelativeResize="0"/>
          <p:nvPr/>
        </p:nvPicPr>
        <p:blipFill rotWithShape="1">
          <a:blip r:embed="rId3">
            <a:alphaModFix/>
          </a:blip>
          <a:srcRect/>
          <a:stretch/>
        </p:blipFill>
        <p:spPr>
          <a:xfrm>
            <a:off x="10838330" y="5233940"/>
            <a:ext cx="1171969" cy="136594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Google Shape;223;g174ee33574a_0_23"/>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24" name="Google Shape;224;g174ee33574a_0_23"/>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a:solidFill>
                  <a:srgbClr val="FFFFFF"/>
                </a:solidFill>
                <a:latin typeface="Comic Sans MS"/>
                <a:ea typeface="Comic Sans MS"/>
                <a:cs typeface="Comic Sans MS"/>
                <a:sym typeface="Comic Sans MS"/>
              </a:rPr>
              <a:t>Steganography Tools </a:t>
            </a:r>
            <a:endParaRPr sz="4800" b="0" i="0" u="none" strike="noStrike" cap="none">
              <a:solidFill>
                <a:srgbClr val="FFFFFF"/>
              </a:solidFill>
              <a:latin typeface="Comic Sans MS"/>
              <a:ea typeface="Comic Sans MS"/>
              <a:cs typeface="Comic Sans MS"/>
              <a:sym typeface="Comic Sans MS"/>
            </a:endParaRPr>
          </a:p>
        </p:txBody>
      </p:sp>
      <p:sp>
        <p:nvSpPr>
          <p:cNvPr id="225" name="Google Shape;225;g174ee33574a_0_23"/>
          <p:cNvSpPr txBox="1"/>
          <p:nvPr/>
        </p:nvSpPr>
        <p:spPr>
          <a:xfrm>
            <a:off x="1536600" y="1690750"/>
            <a:ext cx="9118800" cy="6618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Steghide</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A command line software that allows you to hide data in audio or image files</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Examples </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100"/>
              <a:buFont typeface="Arial"/>
              <a:buNone/>
            </a:pPr>
            <a:r>
              <a:rPr lang="en-GB" sz="2200">
                <a:solidFill>
                  <a:schemeClr val="lt1"/>
                </a:solidFill>
                <a:latin typeface="Calibri"/>
                <a:ea typeface="Calibri"/>
                <a:cs typeface="Calibri"/>
                <a:sym typeface="Calibri"/>
              </a:rPr>
              <a:t> $ steghide embed -cf picture.jpg -ef secret.txt</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This embeds “secret.txt” in “picture.jpg.” </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Then you need to enter a passphrase “Enter passphrase:” </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r>
              <a:rPr lang="en-GB" sz="2200">
                <a:solidFill>
                  <a:schemeClr val="lt1"/>
                </a:solidFill>
                <a:latin typeface="Calibri"/>
                <a:ea typeface="Calibri"/>
                <a:cs typeface="Calibri"/>
                <a:sym typeface="Calibri"/>
              </a:rPr>
              <a:t>$ steghide extract -sf picture.jpg</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r>
              <a:rPr lang="en-GB" sz="2200">
                <a:solidFill>
                  <a:schemeClr val="lt1"/>
                </a:solidFill>
                <a:latin typeface="Calibri"/>
                <a:ea typeface="Calibri"/>
                <a:cs typeface="Calibri"/>
                <a:sym typeface="Calibri"/>
              </a:rPr>
              <a:t>  Enter passphrase:</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r>
              <a:rPr lang="en-GB" sz="2200">
                <a:solidFill>
                  <a:schemeClr val="lt1"/>
                </a:solidFill>
                <a:latin typeface="Calibri"/>
                <a:ea typeface="Calibri"/>
                <a:cs typeface="Calibri"/>
                <a:sym typeface="Calibri"/>
              </a:rPr>
              <a:t>  wrote extracted data to "secret.txt".</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This allows you to extract “secret.txt” </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r>
              <a:rPr lang="en-GB" sz="2200">
                <a:solidFill>
                  <a:schemeClr val="lt1"/>
                </a:solidFill>
                <a:latin typeface="Calibri"/>
                <a:ea typeface="Calibri"/>
                <a:cs typeface="Calibri"/>
                <a:sym typeface="Calibri"/>
              </a:rPr>
              <a:t>$ steghide info received_file.wav</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This command allows you to get information from an encrypted file </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r>
              <a:rPr lang="en-GB" sz="2200" u="sng">
                <a:solidFill>
                  <a:schemeClr val="hlink"/>
                </a:solidFill>
                <a:latin typeface="Calibri"/>
                <a:ea typeface="Calibri"/>
                <a:cs typeface="Calibri"/>
                <a:sym typeface="Calibri"/>
                <a:hlinkClick r:id="rId4"/>
              </a:rPr>
              <a:t>https://steghide.sourceforge.net/documentation.php</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g198b55f5eb6_1_12"/>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32" name="Google Shape;232;g198b55f5eb6_1_12"/>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a:solidFill>
                  <a:srgbClr val="FFFFFF"/>
                </a:solidFill>
                <a:latin typeface="Comic Sans MS"/>
                <a:ea typeface="Comic Sans MS"/>
                <a:cs typeface="Comic Sans MS"/>
                <a:sym typeface="Comic Sans MS"/>
              </a:rPr>
              <a:t>Steganography Tools p2</a:t>
            </a:r>
            <a:endParaRPr sz="4800" b="0" i="0" u="none" strike="noStrike" cap="none">
              <a:solidFill>
                <a:srgbClr val="FFFFFF"/>
              </a:solidFill>
              <a:latin typeface="Comic Sans MS"/>
              <a:ea typeface="Comic Sans MS"/>
              <a:cs typeface="Comic Sans MS"/>
              <a:sym typeface="Comic Sans MS"/>
            </a:endParaRPr>
          </a:p>
        </p:txBody>
      </p:sp>
      <p:sp>
        <p:nvSpPr>
          <p:cNvPr id="233" name="Google Shape;233;g198b55f5eb6_1_12"/>
          <p:cNvSpPr txBox="1"/>
          <p:nvPr/>
        </p:nvSpPr>
        <p:spPr>
          <a:xfrm>
            <a:off x="1536600" y="1690750"/>
            <a:ext cx="9118800" cy="2216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GB" sz="2200">
                <a:solidFill>
                  <a:schemeClr val="lt1"/>
                </a:solidFill>
                <a:latin typeface="Calibri"/>
                <a:ea typeface="Calibri"/>
                <a:cs typeface="Calibri"/>
                <a:sym typeface="Calibri"/>
              </a:rPr>
              <a:t>Spectrographs (audio steganography) are a common method of hiding data in audio files. You can view the spectrograph of an audio file using programs like audacity or sonic visualiser </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r>
              <a:rPr lang="en-GB" sz="2200">
                <a:solidFill>
                  <a:schemeClr val="lt1"/>
                </a:solidFill>
                <a:latin typeface="Calibri"/>
                <a:ea typeface="Calibri"/>
                <a:cs typeface="Calibri"/>
                <a:sym typeface="Calibri"/>
              </a:rPr>
              <a:t> </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p:txBody>
      </p:sp>
      <p:pic>
        <p:nvPicPr>
          <p:cNvPr id="234" name="Google Shape;234;g198b55f5eb6_1_12"/>
          <p:cNvPicPr preferRelativeResize="0"/>
          <p:nvPr/>
        </p:nvPicPr>
        <p:blipFill>
          <a:blip r:embed="rId4">
            <a:alphaModFix/>
          </a:blip>
          <a:stretch>
            <a:fillRect/>
          </a:stretch>
        </p:blipFill>
        <p:spPr>
          <a:xfrm>
            <a:off x="3366725" y="3237575"/>
            <a:ext cx="5405124" cy="2841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240" name="Google Shape;240;g174ee33574a_0_67"/>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41" name="Google Shape;241;g174ee33574a_0_67"/>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a:solidFill>
                  <a:srgbClr val="FFFFFF"/>
                </a:solidFill>
                <a:latin typeface="Comic Sans MS"/>
                <a:ea typeface="Comic Sans MS"/>
                <a:cs typeface="Comic Sans MS"/>
                <a:sym typeface="Comic Sans MS"/>
              </a:rPr>
              <a:t>Least Significant Bit</a:t>
            </a:r>
            <a:endParaRPr sz="4800" b="0" i="0" u="none" strike="noStrike" cap="none">
              <a:solidFill>
                <a:srgbClr val="FFFFFF"/>
              </a:solidFill>
              <a:latin typeface="Comic Sans MS"/>
              <a:ea typeface="Comic Sans MS"/>
              <a:cs typeface="Comic Sans MS"/>
              <a:sym typeface="Comic Sans MS"/>
            </a:endParaRPr>
          </a:p>
        </p:txBody>
      </p:sp>
      <p:sp>
        <p:nvSpPr>
          <p:cNvPr id="242" name="Google Shape;242;g174ee33574a_0_67"/>
          <p:cNvSpPr txBox="1"/>
          <p:nvPr/>
        </p:nvSpPr>
        <p:spPr>
          <a:xfrm>
            <a:off x="1536600" y="1690750"/>
            <a:ext cx="9118800" cy="1200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Least Significant Bit steganography allows you to replace the least significant bit of pixels in an image with data bits. This is easy to implement and allows you to hide data inside an image</a:t>
            </a:r>
            <a:endParaRPr sz="2200">
              <a:solidFill>
                <a:schemeClr val="lt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pic>
        <p:nvPicPr>
          <p:cNvPr id="248" name="Google Shape;248;g174ee33574a_0_45"/>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49" name="Google Shape;249;g174ee33574a_0_45"/>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a:solidFill>
                  <a:srgbClr val="FFFFFF"/>
                </a:solidFill>
                <a:latin typeface="Comic Sans MS"/>
                <a:ea typeface="Comic Sans MS"/>
                <a:cs typeface="Comic Sans MS"/>
                <a:sym typeface="Comic Sans MS"/>
              </a:rPr>
              <a:t>Practical</a:t>
            </a:r>
            <a:endParaRPr sz="4800" b="0" i="0" u="none" strike="noStrike" cap="none">
              <a:solidFill>
                <a:srgbClr val="FFFFFF"/>
              </a:solidFill>
              <a:latin typeface="Comic Sans MS"/>
              <a:ea typeface="Comic Sans MS"/>
              <a:cs typeface="Comic Sans MS"/>
              <a:sym typeface="Comic Sans MS"/>
            </a:endParaRPr>
          </a:p>
        </p:txBody>
      </p:sp>
      <p:sp>
        <p:nvSpPr>
          <p:cNvPr id="250" name="Google Shape;250;g174ee33574a_0_45"/>
          <p:cNvSpPr txBox="1"/>
          <p:nvPr/>
        </p:nvSpPr>
        <p:spPr>
          <a:xfrm>
            <a:off x="1536600" y="1690750"/>
            <a:ext cx="9118800" cy="3570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Use Steghide to</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AutoNum type="arabicPeriod"/>
            </a:pPr>
            <a:r>
              <a:rPr lang="en-GB" sz="2200">
                <a:solidFill>
                  <a:schemeClr val="lt1"/>
                </a:solidFill>
                <a:latin typeface="Calibri"/>
                <a:ea typeface="Calibri"/>
                <a:cs typeface="Calibri"/>
                <a:sym typeface="Calibri"/>
              </a:rPr>
              <a:t>Get the hidden text from an image file</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AutoNum type="arabicPeriod"/>
            </a:pPr>
            <a:r>
              <a:rPr lang="en-GB" sz="2200">
                <a:solidFill>
                  <a:schemeClr val="lt1"/>
                </a:solidFill>
                <a:latin typeface="Calibri"/>
                <a:ea typeface="Calibri"/>
                <a:cs typeface="Calibri"/>
                <a:sym typeface="Calibri"/>
              </a:rPr>
              <a:t>Get the hidden text from a .wav file </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AutoNum type="arabicPeriod"/>
            </a:pPr>
            <a:r>
              <a:rPr lang="en-GB" sz="2200">
                <a:solidFill>
                  <a:schemeClr val="lt1"/>
                </a:solidFill>
                <a:latin typeface="Calibri"/>
                <a:ea typeface="Calibri"/>
                <a:cs typeface="Calibri"/>
                <a:sym typeface="Calibri"/>
              </a:rPr>
              <a:t>Use steghide to hide your own secret text in an image file </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AutoNum type="arabicPeriod"/>
            </a:pPr>
            <a:r>
              <a:rPr lang="en-GB" sz="2200">
                <a:solidFill>
                  <a:schemeClr val="lt1"/>
                </a:solidFill>
                <a:latin typeface="Calibri"/>
                <a:ea typeface="Calibri"/>
                <a:cs typeface="Calibri"/>
                <a:sym typeface="Calibri"/>
              </a:rPr>
              <a:t>Challenge - use </a:t>
            </a:r>
            <a:r>
              <a:rPr lang="en-GB" sz="2200" u="sng">
                <a:solidFill>
                  <a:schemeClr val="hlink"/>
                </a:solidFill>
                <a:latin typeface="Calibri"/>
                <a:ea typeface="Calibri"/>
                <a:cs typeface="Calibri"/>
                <a:sym typeface="Calibri"/>
                <a:hlinkClick r:id="rId4"/>
              </a:rPr>
              <a:t>https://incoherency.co.uk/</a:t>
            </a:r>
            <a:r>
              <a:rPr lang="en-GB" sz="2200" u="sng">
                <a:solidFill>
                  <a:schemeClr val="hlink"/>
                </a:solidFill>
                <a:latin typeface="Calibri"/>
                <a:ea typeface="Calibri"/>
                <a:cs typeface="Calibri"/>
                <a:sym typeface="Calibri"/>
                <a:hlinkClick r:id="rId4"/>
              </a:rPr>
              <a:t>image</a:t>
            </a:r>
            <a:r>
              <a:rPr lang="en-GB" sz="2200" u="sng">
                <a:solidFill>
                  <a:schemeClr val="hlink"/>
                </a:solidFill>
                <a:latin typeface="Calibri"/>
                <a:ea typeface="Calibri"/>
                <a:cs typeface="Calibri"/>
                <a:sym typeface="Calibri"/>
                <a:hlinkClick r:id="rId4"/>
              </a:rPr>
              <a:t>-steganography/</a:t>
            </a:r>
            <a:r>
              <a:rPr lang="en-GB" sz="2200">
                <a:solidFill>
                  <a:schemeClr val="lt1"/>
                </a:solidFill>
                <a:latin typeface="Calibri"/>
                <a:ea typeface="Calibri"/>
                <a:cs typeface="Calibri"/>
                <a:sym typeface="Calibri"/>
              </a:rPr>
              <a:t> to find the image of the cat hidden in the image of the tree</a:t>
            </a:r>
            <a:endParaRPr sz="2200">
              <a:solidFill>
                <a:schemeClr val="lt1"/>
              </a:solidFill>
              <a:latin typeface="Calibri"/>
              <a:ea typeface="Calibri"/>
              <a:cs typeface="Calibri"/>
              <a:sym typeface="Calibri"/>
            </a:endParaRPr>
          </a:p>
          <a:p>
            <a:pPr marL="457200" lvl="0" indent="-368300" algn="l" rtl="0">
              <a:spcBef>
                <a:spcPts val="0"/>
              </a:spcBef>
              <a:spcAft>
                <a:spcPts val="0"/>
              </a:spcAft>
              <a:buClr>
                <a:schemeClr val="lt1"/>
              </a:buClr>
              <a:buSzPts val="2200"/>
              <a:buFont typeface="Calibri"/>
              <a:buAutoNum type="arabicPeriod"/>
            </a:pPr>
            <a:r>
              <a:rPr lang="en-GB" sz="2200">
                <a:solidFill>
                  <a:schemeClr val="lt1"/>
                </a:solidFill>
                <a:latin typeface="Calibri"/>
                <a:ea typeface="Calibri"/>
                <a:cs typeface="Calibri"/>
                <a:sym typeface="Calibri"/>
              </a:rPr>
              <a:t> Extra hard challenge Find the flag hidden in the spectrograph of the .mp3 file </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AutoNum type="arabicPeriod"/>
            </a:pPr>
            <a:r>
              <a:rPr lang="en-GB" sz="2200">
                <a:solidFill>
                  <a:schemeClr val="lt1"/>
                </a:solidFill>
                <a:latin typeface="Calibri"/>
                <a:ea typeface="Calibri"/>
                <a:cs typeface="Calibri"/>
                <a:sym typeface="Calibri"/>
              </a:rPr>
              <a:t>Answer for last weeks hard challenge</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462</Words>
  <Application>Microsoft Macintosh PowerPoint</Application>
  <PresentationFormat>Widescreen</PresentationFormat>
  <Paragraphs>61</Paragraphs>
  <Slides>9</Slides>
  <Notes>9</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9</vt:i4>
      </vt:variant>
    </vt:vector>
  </HeadingPairs>
  <TitlesOfParts>
    <vt:vector size="14" baseType="lpstr">
      <vt:lpstr>Arial</vt:lpstr>
      <vt:lpstr>Calibri</vt:lpstr>
      <vt:lpstr>Comic Sans MS</vt:lpstr>
      <vt:lpstr>1_Office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Dilan Goodwin</cp:lastModifiedBy>
  <cp:revision>1</cp:revision>
  <dcterms:created xsi:type="dcterms:W3CDTF">2018-05-13T11:45:40Z</dcterms:created>
  <dcterms:modified xsi:type="dcterms:W3CDTF">2022-11-24T18:04:20Z</dcterms:modified>
</cp:coreProperties>
</file>